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6" r:id="rId17"/>
    <p:sldId id="277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20" autoAdjust="0"/>
  </p:normalViewPr>
  <p:slideViewPr>
    <p:cSldViewPr snapToGrid="0">
      <p:cViewPr varScale="1">
        <p:scale>
          <a:sx n="59" d="100"/>
          <a:sy n="59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8AEB-27DD-4BCB-9D46-6318ACDC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7E6A8-A738-4572-ABC1-E9188EEC0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E47A2-4C8C-4516-AAE7-ED1FE5CF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41A1A-186F-478D-811D-0A3E6569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9F0-60F1-41EB-9772-1A3C6305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D12E-C522-46CD-AE55-0503AB2A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89026-2D3A-4C20-953C-E728F8A65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FC23E-5F04-4FA0-81EA-1B876F27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11797-3B99-4282-A32E-956D4B49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ADAB-E013-44E1-ABDC-81AA899A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8EFC2-3C94-4E2F-8B94-2A93AC943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B3C7A-174E-4ECD-B9DC-DF57A47E4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392A-0BEE-467A-9A9B-F99AE622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4F8C7-C809-452D-9138-03DF28CB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0F77-EC5E-4CF6-A813-B9639276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119B-FB8C-4099-9E9E-68EADF21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D388-9785-45BC-8A28-609F6B6D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F884-6FE6-4BAA-A379-9D209179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AF4C-689D-47EC-99CA-E45DB019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2456-00DE-4851-94AA-98621D70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0FBB-FD38-484F-91B3-0AE83A90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11CF-B94A-4B64-ADB3-43EB642C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A34F-46B6-4BCD-9A32-F6B92706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D308-3D1D-4EEB-883A-15E9E2D3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ECE2-B90A-42D9-828F-7F31EE01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3194-5A8B-4C1A-8488-AF08A66B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064A-6FD5-404F-940E-6F061A9F2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7C9AB-1FBD-47B5-BACC-8E778922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CFC80-4524-49F5-ACC7-4F5A0A3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307DA-607C-4B10-86FC-2370C1ED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8ACE9-B7A2-4A9C-B6A7-CD5B8716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0A31-3271-402A-BDFB-B3062C63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D52EB-827C-432E-89A4-34AF3D4C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68418-4D1F-49EF-9B05-A23C81A62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32A92-E230-48D9-8510-7E6D005B4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763E4-E301-4517-AB1F-A60CB7A7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2CD0B-68CF-48C8-9ECA-0AC98144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53307-0820-4E65-9E52-A32125AB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89E66-F6B0-45B2-AFEE-AE24AAE9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B565-1D69-4DC9-AB8B-B1590B9C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501C0-3FC8-4F71-82E8-76607DF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7BB2D-8248-42A3-A6C1-9D2BF39D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AF2B0-30A0-4CDB-A51B-E5213DF2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480DD-D526-4789-9C3E-DC306EE2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2FB5E-A61F-4D5D-95DF-EE0F51ED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DABA7-A24E-4659-8044-8383A8D3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61C2-DD6B-486E-ACD2-D3D44B79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1389-528F-425D-AD4F-146DB625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5E1B-3026-4371-A9B6-F23B08E0E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3FBF8-C675-4F12-AF7E-A8E7D0FA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F2B83-E8E3-4318-8655-AEE748B4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1E68-747E-412A-A0C7-55B176B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2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8830-2406-442F-908E-C75BEDD1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08517-7ED5-4300-B107-6BEA2D3AA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B5454-D17C-4BDA-8263-75DDB9C2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42122-CE2D-49D5-B56D-CD7B4B96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4A786-11E2-4CC6-A6EF-430418E7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9E322-DDE2-430C-8A9F-5E5808A5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EF005-5E59-44B7-9219-7A5F6E71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9050-1C78-4190-A27F-283FD775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0512-CF66-4357-8F24-D1828F7C6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F6E8-3081-4D9E-9DFD-1C2B4D0663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B3B5-4037-4E9C-84EC-BC79F94F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511F-12BE-440C-92C9-76E1DB24F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7AD3-9A24-4CC5-92B7-273BC4D6D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itica"/>
              </a:rPr>
              <a:t>Teaching the machines about gentrification &amp; equity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9D680A-B9D7-4F95-ADF0-6367EE058205}"/>
              </a:ext>
            </a:extLst>
          </p:cNvPr>
          <p:cNvSpPr txBox="1">
            <a:spLocks/>
          </p:cNvSpPr>
          <p:nvPr/>
        </p:nvSpPr>
        <p:spPr>
          <a:xfrm>
            <a:off x="1524000" y="4135658"/>
            <a:ext cx="9144000" cy="629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Helvitica"/>
              </a:rPr>
              <a:t>Ken </a:t>
            </a:r>
            <a:r>
              <a:rPr lang="en-US" sz="2200" dirty="0" err="1">
                <a:latin typeface="Helvitica"/>
              </a:rPr>
              <a:t>Steif</a:t>
            </a:r>
            <a:r>
              <a:rPr lang="en-US" sz="2200" dirty="0">
                <a:latin typeface="Helvitica"/>
              </a:rPr>
              <a:t>, </a:t>
            </a:r>
            <a:r>
              <a:rPr lang="en-US" sz="2200" dirty="0" err="1">
                <a:latin typeface="Helvitica"/>
              </a:rPr>
              <a:t>Ph.D</a:t>
            </a:r>
            <a:endParaRPr lang="en-US" sz="2200" dirty="0">
              <a:latin typeface="Helvitica"/>
            </a:endParaRPr>
          </a:p>
          <a:p>
            <a:endParaRPr lang="en-US" sz="2200" dirty="0">
              <a:latin typeface="Helvitica"/>
            </a:endParaRPr>
          </a:p>
          <a:p>
            <a:r>
              <a:rPr lang="en-US" sz="1400" dirty="0">
                <a:latin typeface="Helvitica"/>
              </a:rPr>
              <a:t>Director - Master of Urban Spatial Analysis - Univ. of Pennsylvania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7AE82-F6A8-4067-B8EE-DC8A3BC6B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5321002"/>
            <a:ext cx="2166257" cy="414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D7964-676C-4671-8699-DAF43C482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04" y="4895700"/>
            <a:ext cx="1104968" cy="9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357398" y="1331779"/>
            <a:ext cx="1181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1: </a:t>
            </a:r>
            <a:r>
              <a:rPr lang="en-US" dirty="0">
                <a:latin typeface="Helvitica"/>
              </a:rPr>
              <a:t>Households increasingly prefer urban locations over suburban locations.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C6AB8-2CA5-4F3F-8B29-0ED4F504D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78" y="1701111"/>
            <a:ext cx="5179243" cy="51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7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357398" y="1331779"/>
            <a:ext cx="1181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1: </a:t>
            </a:r>
            <a:r>
              <a:rPr lang="en-US" dirty="0">
                <a:latin typeface="Helvitica"/>
              </a:rPr>
              <a:t>Households increasingly prefer urban locations over suburban locations.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47B6-4ED0-44AF-A4DC-C942229E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98" y="1828779"/>
            <a:ext cx="8790008" cy="49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357398" y="1331779"/>
            <a:ext cx="1181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1: </a:t>
            </a:r>
            <a:r>
              <a:rPr lang="en-US" dirty="0">
                <a:latin typeface="Helvitica"/>
              </a:rPr>
              <a:t>Households increasingly prefer urban locations over suburban locations.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9FE17-9A49-4BDE-9BB8-E9684D08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6" y="1850580"/>
            <a:ext cx="8902079" cy="50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357398" y="1331779"/>
            <a:ext cx="1181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1: </a:t>
            </a:r>
            <a:r>
              <a:rPr lang="en-US" dirty="0">
                <a:latin typeface="Helvitica"/>
              </a:rPr>
              <a:t>Households increasingly prefer urban locations over suburban locations.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F6EE7-3F15-4950-BA38-B516C52D3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1" y="1828779"/>
            <a:ext cx="8872826" cy="49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5DCB3-3145-497C-B7CC-AC9496EC6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0" y="2073892"/>
            <a:ext cx="8505080" cy="47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2F151-5217-491C-B2DA-B14E4F592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8" y="1475715"/>
            <a:ext cx="10510389" cy="5912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CB81F-5C60-4493-A5BC-2325C4D77E29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</p:spTree>
    <p:extLst>
      <p:ext uri="{BB962C8B-B14F-4D97-AF65-F5344CB8AC3E}">
        <p14:creationId xmlns:p14="http://schemas.microsoft.com/office/powerpoint/2010/main" val="93737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CB81F-5C60-4493-A5BC-2325C4D77E29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6E207-308E-461E-B03E-1ACCB1ABE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4" y="1623509"/>
            <a:ext cx="5149649" cy="51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CB81F-5C60-4493-A5BC-2325C4D77E29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pic>
        <p:nvPicPr>
          <p:cNvPr id="2050" name="Picture 2" descr="pointBreezeFacets3">
            <a:extLst>
              <a:ext uri="{FF2B5EF4-FFF2-40B4-BE49-F238E27FC236}">
                <a16:creationId xmlns:a16="http://schemas.microsoft.com/office/drawing/2014/main" id="{703F5EB3-0030-4358-8893-BC75605B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51" y="1775458"/>
            <a:ext cx="4735470" cy="5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5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449266" y="4720051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7D662-475F-4BE5-99C8-458D5999F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1907247"/>
            <a:ext cx="8566101" cy="4818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E0A1BC-0C33-4EC7-BD5B-002AD286B8F3}"/>
              </a:ext>
            </a:extLst>
          </p:cNvPr>
          <p:cNvSpPr/>
          <p:nvPr/>
        </p:nvSpPr>
        <p:spPr>
          <a:xfrm>
            <a:off x="8051470" y="4720051"/>
            <a:ext cx="1886528" cy="1110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6C827-1890-4DDD-96F5-E857CA4E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2" y="1965551"/>
            <a:ext cx="8697687" cy="48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4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Agenda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9D680A-B9D7-4F95-ADF0-6367EE058205}"/>
              </a:ext>
            </a:extLst>
          </p:cNvPr>
          <p:cNvSpPr txBox="1">
            <a:spLocks/>
          </p:cNvSpPr>
          <p:nvPr/>
        </p:nvSpPr>
        <p:spPr>
          <a:xfrm>
            <a:off x="609600" y="3864054"/>
            <a:ext cx="9144000" cy="629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en-US" sz="2200" dirty="0">
                <a:latin typeface="Helvitica"/>
              </a:rPr>
              <a:t>Definitions</a:t>
            </a:r>
          </a:p>
          <a:p>
            <a:pPr marL="342900" indent="-342900" algn="l">
              <a:buFont typeface="+mj-lt"/>
              <a:buAutoNum type="arabicPeriod"/>
            </a:pPr>
            <a:endParaRPr lang="en-US" sz="2200" dirty="0">
              <a:latin typeface="Helvitica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200" dirty="0">
                <a:latin typeface="Helvitica"/>
              </a:rPr>
              <a:t>What do machines know about housing policy?</a:t>
            </a:r>
          </a:p>
          <a:p>
            <a:pPr marL="342900" indent="-342900" algn="l">
              <a:buFont typeface="+mj-lt"/>
              <a:buAutoNum type="arabicPeriod"/>
            </a:pPr>
            <a:endParaRPr lang="en-US" sz="2200" dirty="0">
              <a:latin typeface="Helvitica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200" dirty="0">
                <a:latin typeface="Helvitica"/>
              </a:rPr>
              <a:t>A machine-centric approach to gentrification in Nashville</a:t>
            </a:r>
          </a:p>
          <a:p>
            <a:pPr marL="342900" indent="-342900" algn="l">
              <a:buFont typeface="+mj-lt"/>
              <a:buAutoNum type="arabicPeriod"/>
            </a:pPr>
            <a:endParaRPr lang="en-US" sz="2200" dirty="0">
              <a:latin typeface="Helvitica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200" dirty="0">
                <a:latin typeface="Helvitica"/>
              </a:rPr>
              <a:t>How can Nashville convert data into actionable intelligence?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340764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AC3D2-840F-4131-89D2-4BCBDDD6C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75" y="1894115"/>
            <a:ext cx="8767302" cy="49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188536" y="1240138"/>
            <a:ext cx="1181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Hypothesis 2: </a:t>
            </a:r>
            <a:r>
              <a:rPr lang="en-US" dirty="0">
                <a:latin typeface="Helvitica"/>
              </a:rPr>
              <a:t>Households choose urban locations by trading off their willingness to pay for housing with their preference for accessing urban amenities.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814DF-BD60-45A8-BDDF-32ABEC5FD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89" y="1919513"/>
            <a:ext cx="8628702" cy="48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E819E8-F4D3-4608-A2B1-4EA95A2F42B2}"/>
              </a:ext>
            </a:extLst>
          </p:cNvPr>
          <p:cNvSpPr/>
          <p:nvPr/>
        </p:nvSpPr>
        <p:spPr>
          <a:xfrm>
            <a:off x="377073" y="1457499"/>
            <a:ext cx="118149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Helvitica"/>
              </a:rPr>
              <a:t>Thinking about risk associated with ‘neighborhood change’</a:t>
            </a:r>
          </a:p>
          <a:p>
            <a:endParaRPr lang="en-US" sz="2200" b="1" dirty="0">
              <a:latin typeface="Helvitica"/>
            </a:endParaRPr>
          </a:p>
          <a:p>
            <a:r>
              <a:rPr lang="en-US" dirty="0">
                <a:latin typeface="Helvitica"/>
              </a:rPr>
              <a:t>What events are policy relevant and worth modeling?</a:t>
            </a: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9B7809-2636-4632-AC9A-7F43046B0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06134"/>
              </p:ext>
            </p:extLst>
          </p:nvPr>
        </p:nvGraphicFramePr>
        <p:xfrm>
          <a:off x="125129" y="3334936"/>
          <a:ext cx="116898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600">
                  <a:extLst>
                    <a:ext uri="{9D8B030D-6E8A-4147-A177-3AD203B41FA5}">
                      <a16:colId xmlns:a16="http://schemas.microsoft.com/office/drawing/2014/main" val="2767889320"/>
                    </a:ext>
                  </a:extLst>
                </a:gridCol>
                <a:gridCol w="1349168">
                  <a:extLst>
                    <a:ext uri="{9D8B030D-6E8A-4147-A177-3AD203B41FA5}">
                      <a16:colId xmlns:a16="http://schemas.microsoft.com/office/drawing/2014/main" val="471879152"/>
                    </a:ext>
                  </a:extLst>
                </a:gridCol>
                <a:gridCol w="3222016">
                  <a:extLst>
                    <a:ext uri="{9D8B030D-6E8A-4147-A177-3AD203B41FA5}">
                      <a16:colId xmlns:a16="http://schemas.microsoft.com/office/drawing/2014/main" val="1629596106"/>
                    </a:ext>
                  </a:extLst>
                </a:gridCol>
                <a:gridCol w="3222016">
                  <a:extLst>
                    <a:ext uri="{9D8B030D-6E8A-4147-A177-3AD203B41FA5}">
                      <a16:colId xmlns:a16="http://schemas.microsoft.com/office/drawing/2014/main" val="3760023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itica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itica"/>
                        </a:rPr>
                        <a:t>Individual-level or spatial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itica"/>
                        </a:rPr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itica"/>
                        </a:rPr>
                        <a:t>Resource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17919"/>
                  </a:ext>
                </a:extLst>
              </a:tr>
              <a:tr h="32747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Evictions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Licenses &amp; Inspections; Courts; School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Inspections; Legal assistance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90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Neighborhood mobility (displacement)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School District; Assessor;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Rental vouchers; LIHTC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8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Opioid relapse / Recidivism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HHS, Medicaid/Medicare, Criminal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Treatment &amp; prevention; Job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9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Tax subsidy deed renewal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HUD, State Housing Finance; Assessor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itica"/>
                        </a:rPr>
                        <a:t>Maintain affordable housing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14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8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i.imgur.com/Y9UcZZP.png">
            <a:extLst>
              <a:ext uri="{FF2B5EF4-FFF2-40B4-BE49-F238E27FC236}">
                <a16:creationId xmlns:a16="http://schemas.microsoft.com/office/drawing/2014/main" id="{0BB401EF-B0C9-4D40-ABDC-E2CE5B72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68" y="1207924"/>
            <a:ext cx="8878662" cy="53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2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2374B-6AD1-49CF-BDF8-5C0190E78AEF}"/>
              </a:ext>
            </a:extLst>
          </p:cNvPr>
          <p:cNvSpPr/>
          <p:nvPr/>
        </p:nvSpPr>
        <p:spPr>
          <a:xfrm>
            <a:off x="7805394" y="4854804"/>
            <a:ext cx="2347274" cy="130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33E8C-1322-42F6-A354-3959919A4064}"/>
              </a:ext>
            </a:extLst>
          </p:cNvPr>
          <p:cNvSpPr/>
          <p:nvPr/>
        </p:nvSpPr>
        <p:spPr>
          <a:xfrm>
            <a:off x="377073" y="1457499"/>
            <a:ext cx="11814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Helvitica"/>
              </a:rPr>
              <a:t>Some general policy recommendations for converting data into actionable public </a:t>
            </a:r>
          </a:p>
          <a:p>
            <a:r>
              <a:rPr lang="en-US" sz="2200" b="1" dirty="0">
                <a:latin typeface="Helvitica"/>
              </a:rPr>
              <a:t>policy intelligence.</a:t>
            </a:r>
          </a:p>
          <a:p>
            <a:endParaRPr lang="en-US" sz="2200" b="1" dirty="0">
              <a:latin typeface="Helvitica"/>
            </a:endParaRPr>
          </a:p>
          <a:p>
            <a:r>
              <a:rPr lang="en-US" dirty="0">
                <a:latin typeface="Helvitica"/>
              </a:rPr>
              <a:t>1. More </a:t>
            </a:r>
            <a:r>
              <a:rPr lang="en-US" b="1" dirty="0">
                <a:latin typeface="Helvitica"/>
              </a:rPr>
              <a:t>Open Data</a:t>
            </a:r>
            <a:r>
              <a:rPr lang="en-US" dirty="0">
                <a:latin typeface="Helvitica"/>
              </a:rPr>
              <a:t>.</a:t>
            </a:r>
          </a:p>
          <a:p>
            <a:endParaRPr lang="en-US" dirty="0">
              <a:latin typeface="Helvitica"/>
            </a:endParaRPr>
          </a:p>
          <a:p>
            <a:r>
              <a:rPr lang="en-US" dirty="0">
                <a:latin typeface="Helvitica"/>
              </a:rPr>
              <a:t>2. </a:t>
            </a:r>
            <a:r>
              <a:rPr lang="en-US" b="1" dirty="0">
                <a:latin typeface="Helvitica"/>
              </a:rPr>
              <a:t>Data Governance </a:t>
            </a:r>
            <a:r>
              <a:rPr lang="en-US" dirty="0">
                <a:latin typeface="Helvitica"/>
              </a:rPr>
              <a:t>to share, analyze and communicate data and analysis across government agencies.</a:t>
            </a:r>
          </a:p>
          <a:p>
            <a:endParaRPr lang="en-US" dirty="0">
              <a:latin typeface="Helvitica"/>
            </a:endParaRPr>
          </a:p>
          <a:p>
            <a:r>
              <a:rPr lang="en-US" dirty="0">
                <a:latin typeface="Helvitica"/>
              </a:rPr>
              <a:t>3</a:t>
            </a:r>
            <a:r>
              <a:rPr lang="en-US" b="1" dirty="0">
                <a:latin typeface="Helvitica"/>
              </a:rPr>
              <a:t>. Integrated Data</a:t>
            </a:r>
            <a:r>
              <a:rPr lang="en-US" dirty="0">
                <a:latin typeface="Helvitica"/>
              </a:rPr>
              <a:t>.</a:t>
            </a:r>
          </a:p>
          <a:p>
            <a:endParaRPr lang="en-US" dirty="0">
              <a:latin typeface="Helvitica"/>
            </a:endParaRPr>
          </a:p>
          <a:p>
            <a:r>
              <a:rPr lang="en-US" dirty="0">
                <a:latin typeface="Helvitica"/>
              </a:rPr>
              <a:t>4. Work with local academic institutions to embed data-driven decision making in government and non-profit sectors.</a:t>
            </a: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366854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itica"/>
              </a:rPr>
              <a:t>Teaching the machines about gentrification &amp; equity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9D680A-B9D7-4F95-ADF0-6367EE058205}"/>
              </a:ext>
            </a:extLst>
          </p:cNvPr>
          <p:cNvSpPr txBox="1">
            <a:spLocks/>
          </p:cNvSpPr>
          <p:nvPr/>
        </p:nvSpPr>
        <p:spPr>
          <a:xfrm>
            <a:off x="1524000" y="3660645"/>
            <a:ext cx="9144000" cy="629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Helvitica"/>
              </a:rPr>
              <a:t>Ken </a:t>
            </a:r>
            <a:r>
              <a:rPr lang="en-US" sz="2200" dirty="0" err="1">
                <a:latin typeface="Helvitica"/>
              </a:rPr>
              <a:t>Steif</a:t>
            </a:r>
            <a:r>
              <a:rPr lang="en-US" sz="2200" dirty="0">
                <a:latin typeface="Helvitica"/>
              </a:rPr>
              <a:t>, </a:t>
            </a:r>
            <a:r>
              <a:rPr lang="en-US" sz="2200" dirty="0" err="1">
                <a:latin typeface="Helvitica"/>
              </a:rPr>
              <a:t>Ph.D</a:t>
            </a:r>
            <a:endParaRPr lang="en-US" sz="2200" dirty="0">
              <a:latin typeface="Helvitica"/>
            </a:endParaRPr>
          </a:p>
          <a:p>
            <a:endParaRPr lang="en-US" sz="2200" dirty="0">
              <a:latin typeface="Helvitica"/>
            </a:endParaRPr>
          </a:p>
          <a:p>
            <a:r>
              <a:rPr lang="en-US" sz="1400" dirty="0">
                <a:latin typeface="Helvitica"/>
              </a:rPr>
              <a:t>Director - Master of Urban Spatial Analysis - Univ. of Pennsylvania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50436-0261-4383-A801-13BDFE44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18" y="4522043"/>
            <a:ext cx="1959561" cy="17560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FBC192-D8AB-4E0D-A04B-617FEFA46493}"/>
              </a:ext>
            </a:extLst>
          </p:cNvPr>
          <p:cNvSpPr/>
          <p:nvPr/>
        </p:nvSpPr>
        <p:spPr>
          <a:xfrm>
            <a:off x="4657144" y="627809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itica"/>
              </a:rPr>
              <a:t>UrbanSpatialAnalysis.com</a:t>
            </a:r>
          </a:p>
        </p:txBody>
      </p:sp>
    </p:spTree>
    <p:extLst>
      <p:ext uri="{BB962C8B-B14F-4D97-AF65-F5344CB8AC3E}">
        <p14:creationId xmlns:p14="http://schemas.microsoft.com/office/powerpoint/2010/main" val="80011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Definitions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9D680A-B9D7-4F95-ADF0-6367EE058205}"/>
              </a:ext>
            </a:extLst>
          </p:cNvPr>
          <p:cNvSpPr txBox="1">
            <a:spLocks/>
          </p:cNvSpPr>
          <p:nvPr/>
        </p:nvSpPr>
        <p:spPr>
          <a:xfrm>
            <a:off x="8459274" y="2197729"/>
            <a:ext cx="3459318" cy="246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Helvitica"/>
              </a:rPr>
              <a:t>Outcomes: </a:t>
            </a:r>
          </a:p>
          <a:p>
            <a:pPr algn="l"/>
            <a:r>
              <a:rPr lang="en-US" sz="1500" dirty="0">
                <a:latin typeface="Helvitica"/>
              </a:rPr>
              <a:t>Displacement</a:t>
            </a:r>
          </a:p>
          <a:p>
            <a:pPr algn="l"/>
            <a:r>
              <a:rPr lang="en-US" sz="1500" dirty="0">
                <a:latin typeface="Helvitica"/>
              </a:rPr>
              <a:t>A reduction in affordability</a:t>
            </a:r>
          </a:p>
          <a:p>
            <a:pPr algn="l"/>
            <a:r>
              <a:rPr lang="en-US" sz="1500" dirty="0">
                <a:latin typeface="Helvitica"/>
              </a:rPr>
              <a:t>A change to the aesthetic character</a:t>
            </a:r>
          </a:p>
          <a:p>
            <a:pPr algn="l"/>
            <a:r>
              <a:rPr lang="en-US" sz="1500" dirty="0">
                <a:latin typeface="Helvitica"/>
              </a:rPr>
              <a:t>Demographic change</a:t>
            </a:r>
          </a:p>
          <a:p>
            <a:pPr algn="l"/>
            <a:r>
              <a:rPr lang="en-US" sz="1500" dirty="0">
                <a:latin typeface="Helvitica"/>
              </a:rPr>
              <a:t>A change to social cohesion</a:t>
            </a:r>
          </a:p>
          <a:p>
            <a:pPr algn="l"/>
            <a:r>
              <a:rPr lang="en-US" sz="1500" dirty="0">
                <a:latin typeface="Helvitica"/>
              </a:rPr>
              <a:t>New amenities</a:t>
            </a:r>
          </a:p>
          <a:p>
            <a:pPr algn="l"/>
            <a:r>
              <a:rPr lang="en-US" sz="1500" dirty="0">
                <a:latin typeface="Helvitica"/>
              </a:rPr>
              <a:t>New governance/politics</a:t>
            </a:r>
          </a:p>
          <a:p>
            <a:pPr algn="l"/>
            <a:r>
              <a:rPr lang="en-US" sz="1500" dirty="0">
                <a:latin typeface="Helvitica"/>
              </a:rPr>
              <a:t>Changes to school quality</a:t>
            </a:r>
          </a:p>
          <a:p>
            <a:pPr algn="l"/>
            <a:endParaRPr lang="en-US" sz="2200" dirty="0">
              <a:latin typeface="Helvi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A1C152-75D0-4371-8F9E-44B94B5C6F7B}"/>
              </a:ext>
            </a:extLst>
          </p:cNvPr>
          <p:cNvSpPr txBox="1">
            <a:spLocks/>
          </p:cNvSpPr>
          <p:nvPr/>
        </p:nvSpPr>
        <p:spPr>
          <a:xfrm>
            <a:off x="4001247" y="2197729"/>
            <a:ext cx="3839425" cy="246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Helvitica"/>
              </a:rPr>
              <a:t>Mechanisms: </a:t>
            </a:r>
          </a:p>
          <a:p>
            <a:pPr algn="l"/>
            <a:r>
              <a:rPr lang="en-US" sz="1500" dirty="0">
                <a:latin typeface="Helvitica"/>
              </a:rPr>
              <a:t>Changing preferences for urban living</a:t>
            </a:r>
          </a:p>
          <a:p>
            <a:pPr algn="l"/>
            <a:r>
              <a:rPr lang="en-US" sz="1500" dirty="0">
                <a:latin typeface="Helvitica"/>
              </a:rPr>
              <a:t>See increased profit potential in real estate</a:t>
            </a:r>
          </a:p>
          <a:p>
            <a:pPr algn="l"/>
            <a:r>
              <a:rPr lang="en-US" sz="1500" dirty="0">
                <a:latin typeface="Helvitica"/>
              </a:rPr>
              <a:t>Institutional discrimination</a:t>
            </a:r>
          </a:p>
          <a:p>
            <a:pPr algn="l"/>
            <a:r>
              <a:rPr lang="en-US" sz="1500" dirty="0">
                <a:latin typeface="Helvitica"/>
              </a:rPr>
              <a:t>Government discrimination</a:t>
            </a:r>
          </a:p>
          <a:p>
            <a:pPr algn="l"/>
            <a:r>
              <a:rPr lang="en-US" sz="1500" dirty="0">
                <a:latin typeface="Helvitica"/>
              </a:rPr>
              <a:t>Government intervention</a:t>
            </a:r>
          </a:p>
          <a:p>
            <a:pPr algn="l"/>
            <a:r>
              <a:rPr lang="en-US" sz="1500" dirty="0">
                <a:latin typeface="Helvitica"/>
              </a:rPr>
              <a:t>A natural disaster</a:t>
            </a:r>
          </a:p>
          <a:p>
            <a:pPr algn="l"/>
            <a:r>
              <a:rPr lang="en-US" sz="1500" dirty="0">
                <a:latin typeface="Helvitica"/>
              </a:rPr>
              <a:t>Economic development</a:t>
            </a:r>
          </a:p>
          <a:p>
            <a:pPr algn="l"/>
            <a:endParaRPr lang="en-US" sz="1500" dirty="0">
              <a:latin typeface="Helvi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FCAF4C-7B26-4335-8026-0E17736FD602}"/>
              </a:ext>
            </a:extLst>
          </p:cNvPr>
          <p:cNvSpPr txBox="1">
            <a:spLocks/>
          </p:cNvSpPr>
          <p:nvPr/>
        </p:nvSpPr>
        <p:spPr>
          <a:xfrm>
            <a:off x="289089" y="2197729"/>
            <a:ext cx="3556506" cy="246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Helvitica"/>
              </a:rPr>
              <a:t>Actors: </a:t>
            </a:r>
          </a:p>
          <a:p>
            <a:pPr algn="l"/>
            <a:r>
              <a:rPr lang="en-US" sz="1500" dirty="0">
                <a:latin typeface="Helvitica"/>
              </a:rPr>
              <a:t>Home buyers</a:t>
            </a:r>
          </a:p>
          <a:p>
            <a:pPr algn="l"/>
            <a:r>
              <a:rPr lang="en-US" sz="1500" dirty="0">
                <a:latin typeface="Helvitica"/>
              </a:rPr>
              <a:t>Real estate agents</a:t>
            </a:r>
          </a:p>
          <a:p>
            <a:pPr algn="l"/>
            <a:r>
              <a:rPr lang="en-US" sz="1500" dirty="0">
                <a:latin typeface="Helvitica"/>
              </a:rPr>
              <a:t>Landlords</a:t>
            </a:r>
          </a:p>
          <a:p>
            <a:pPr algn="l"/>
            <a:r>
              <a:rPr lang="en-US" sz="1500" dirty="0">
                <a:latin typeface="Helvitica"/>
              </a:rPr>
              <a:t>Planners/government officials</a:t>
            </a:r>
          </a:p>
          <a:p>
            <a:pPr algn="l"/>
            <a:r>
              <a:rPr lang="en-US" sz="1500" dirty="0">
                <a:latin typeface="Helvitica"/>
              </a:rPr>
              <a:t>Lenders</a:t>
            </a:r>
          </a:p>
          <a:p>
            <a:pPr algn="l"/>
            <a:r>
              <a:rPr lang="en-US" sz="1500" dirty="0">
                <a:latin typeface="Helvitica"/>
              </a:rPr>
              <a:t>People of a given race</a:t>
            </a:r>
          </a:p>
          <a:p>
            <a:pPr algn="l"/>
            <a:r>
              <a:rPr lang="en-US" sz="1500" dirty="0">
                <a:latin typeface="Helvitica"/>
              </a:rPr>
              <a:t>Renters</a:t>
            </a:r>
          </a:p>
          <a:p>
            <a:pPr algn="l"/>
            <a:r>
              <a:rPr lang="en-US" sz="1500" dirty="0">
                <a:latin typeface="Helvitica"/>
              </a:rPr>
              <a:t>Planet Earth</a:t>
            </a:r>
          </a:p>
          <a:p>
            <a:pPr algn="l"/>
            <a:endParaRPr lang="en-US" sz="1500" dirty="0">
              <a:latin typeface="Helvitica"/>
            </a:endParaRPr>
          </a:p>
          <a:p>
            <a:pPr algn="l"/>
            <a:endParaRPr lang="en-US" sz="1500" dirty="0">
              <a:latin typeface="Helvitica"/>
            </a:endParaRPr>
          </a:p>
          <a:p>
            <a:pPr algn="l"/>
            <a:endParaRPr lang="en-US" sz="1500" dirty="0">
              <a:latin typeface="Helvitica"/>
            </a:endParaRPr>
          </a:p>
          <a:p>
            <a:pPr algn="l"/>
            <a:endParaRPr lang="en-US" sz="1500" dirty="0">
              <a:latin typeface="Helvi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E193-BF18-4A8E-89B2-5DE31E73AD02}"/>
              </a:ext>
            </a:extLst>
          </p:cNvPr>
          <p:cNvSpPr/>
          <p:nvPr/>
        </p:nvSpPr>
        <p:spPr>
          <a:xfrm>
            <a:off x="6104934" y="619820"/>
            <a:ext cx="33281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Gentrification Mad Libs</a:t>
            </a: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ECAD4-752B-47E6-846F-004AAD39E531}"/>
              </a:ext>
            </a:extLst>
          </p:cNvPr>
          <p:cNvSpPr/>
          <p:nvPr/>
        </p:nvSpPr>
        <p:spPr>
          <a:xfrm>
            <a:off x="222650" y="5430751"/>
            <a:ext cx="1156919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latin typeface="Helvitica"/>
              </a:rPr>
              <a:t>Gentrification is when _______ exhibit  ______ leading to _______ in a neighborhood. </a:t>
            </a:r>
            <a:endParaRPr lang="en-US" sz="2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D9236-2742-4C36-B16F-0CD31F26B548}"/>
              </a:ext>
            </a:extLst>
          </p:cNvPr>
          <p:cNvSpPr/>
          <p:nvPr/>
        </p:nvSpPr>
        <p:spPr>
          <a:xfrm>
            <a:off x="3460602" y="551538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itica"/>
              </a:rPr>
              <a:t>(</a:t>
            </a:r>
            <a:r>
              <a:rPr lang="en-US" sz="800" dirty="0">
                <a:latin typeface="Helvitica"/>
              </a:rPr>
              <a:t>actor</a:t>
            </a:r>
            <a:r>
              <a:rPr lang="en-US" sz="1200" dirty="0">
                <a:latin typeface="Helvitica"/>
              </a:rPr>
              <a:t>)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10E6BB-DAD2-4E35-8C7E-82C1E4D58908}"/>
              </a:ext>
            </a:extLst>
          </p:cNvPr>
          <p:cNvSpPr/>
          <p:nvPr/>
        </p:nvSpPr>
        <p:spPr>
          <a:xfrm>
            <a:off x="5435980" y="5515385"/>
            <a:ext cx="813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itica"/>
              </a:rPr>
              <a:t>(</a:t>
            </a:r>
            <a:r>
              <a:rPr lang="en-US" sz="800" dirty="0">
                <a:latin typeface="Helvitica"/>
              </a:rPr>
              <a:t>mechanism</a:t>
            </a:r>
            <a:r>
              <a:rPr lang="en-US" sz="1200" dirty="0">
                <a:latin typeface="Helvitica"/>
              </a:rPr>
              <a:t>)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A011D-DAC4-4CFE-B029-C77439E3E575}"/>
              </a:ext>
            </a:extLst>
          </p:cNvPr>
          <p:cNvSpPr/>
          <p:nvPr/>
        </p:nvSpPr>
        <p:spPr>
          <a:xfrm>
            <a:off x="8059007" y="5515385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itica"/>
              </a:rPr>
              <a:t>(</a:t>
            </a:r>
            <a:r>
              <a:rPr lang="en-US" sz="800" dirty="0">
                <a:latin typeface="Helvitica"/>
              </a:rPr>
              <a:t>outcome</a:t>
            </a:r>
            <a:r>
              <a:rPr lang="en-US" sz="1200" dirty="0">
                <a:latin typeface="Helvitica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947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E193-BF18-4A8E-89B2-5DE31E73AD02}"/>
              </a:ext>
            </a:extLst>
          </p:cNvPr>
          <p:cNvSpPr/>
          <p:nvPr/>
        </p:nvSpPr>
        <p:spPr>
          <a:xfrm>
            <a:off x="6104934" y="619820"/>
            <a:ext cx="33281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Gentrification Mad Libs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A4CB8-8A66-4F37-B95C-7CF65A63BE25}"/>
              </a:ext>
            </a:extLst>
          </p:cNvPr>
          <p:cNvSpPr/>
          <p:nvPr/>
        </p:nvSpPr>
        <p:spPr>
          <a:xfrm>
            <a:off x="1232252" y="3284145"/>
            <a:ext cx="100676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‘Train the machine’: </a:t>
            </a:r>
            <a:r>
              <a:rPr lang="en-US" sz="2200" dirty="0">
                <a:latin typeface="Helvitica"/>
              </a:rPr>
              <a:t>What outcome is the most important for your community?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378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E193-BF18-4A8E-89B2-5DE31E73AD02}"/>
              </a:ext>
            </a:extLst>
          </p:cNvPr>
          <p:cNvSpPr/>
          <p:nvPr/>
        </p:nvSpPr>
        <p:spPr>
          <a:xfrm>
            <a:off x="6104934" y="619820"/>
            <a:ext cx="2589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Machine Learning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B3CAC-F03C-4995-A756-E3AE1D76FBE3}"/>
              </a:ext>
            </a:extLst>
          </p:cNvPr>
          <p:cNvSpPr/>
          <p:nvPr/>
        </p:nvSpPr>
        <p:spPr>
          <a:xfrm>
            <a:off x="769544" y="1213165"/>
            <a:ext cx="9898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000" b="0" dirty="0">
                <a:effectLst/>
                <a:latin typeface="Helvitica"/>
              </a:rPr>
            </a:br>
            <a:br>
              <a:rPr lang="en-US" sz="2000" b="0" dirty="0">
                <a:effectLst/>
                <a:latin typeface="Helvitica"/>
              </a:rPr>
            </a:br>
            <a:br>
              <a:rPr lang="en-US" sz="2000" b="0" dirty="0">
                <a:effectLst/>
                <a:latin typeface="Helvitica"/>
              </a:rPr>
            </a:b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elvitica"/>
              </a:rPr>
              <a:t>In theory:</a:t>
            </a:r>
            <a:endParaRPr lang="en-US" sz="2000" b="0" dirty="0">
              <a:effectLst/>
              <a:latin typeface="Helvitica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itica"/>
              </a:rPr>
              <a:t>Machine learning borrows the experience of people or places and tests the extent which those experiences are </a:t>
            </a:r>
            <a:r>
              <a:rPr lang="en-US" sz="2000" b="1" dirty="0">
                <a:solidFill>
                  <a:srgbClr val="000000"/>
                </a:solidFill>
                <a:latin typeface="Helvitica"/>
              </a:rPr>
              <a:t>generalizable </a:t>
            </a:r>
            <a:r>
              <a:rPr lang="en-US" sz="2000" dirty="0">
                <a:solidFill>
                  <a:srgbClr val="000000"/>
                </a:solidFill>
                <a:latin typeface="Helvitica"/>
              </a:rPr>
              <a:t>to another set of people or places.</a:t>
            </a:r>
            <a:endParaRPr lang="en-US" sz="2000" b="0" dirty="0">
              <a:effectLst/>
              <a:latin typeface="Helvitica"/>
            </a:endParaRPr>
          </a:p>
          <a:p>
            <a:br>
              <a:rPr lang="en-US" sz="2000" b="0" dirty="0">
                <a:effectLst/>
                <a:latin typeface="Helvitica"/>
              </a:rPr>
            </a:br>
            <a:br>
              <a:rPr lang="en-US" sz="2000" b="0" dirty="0">
                <a:effectLst/>
                <a:latin typeface="Helvitica"/>
              </a:rPr>
            </a:br>
            <a:br>
              <a:rPr lang="en-US" sz="2000" b="0" dirty="0">
                <a:effectLst/>
                <a:latin typeface="Helvitica"/>
              </a:rPr>
            </a:b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elvitica"/>
              </a:rPr>
              <a:t>In practice:</a:t>
            </a:r>
            <a:endParaRPr lang="en-US" sz="2000" b="0" dirty="0">
              <a:effectLst/>
              <a:latin typeface="Helvitica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itica"/>
              </a:rPr>
              <a:t>If we can predict how individuals or places will respond in a certain way to an incentive, intervention or opportunity, then perhaps we can be more efficient in allocating our </a:t>
            </a:r>
            <a:r>
              <a:rPr lang="en-US" sz="2000" b="1" dirty="0">
                <a:solidFill>
                  <a:srgbClr val="000000"/>
                </a:solidFill>
                <a:latin typeface="Helvitica"/>
              </a:rPr>
              <a:t>limited resources</a:t>
            </a:r>
            <a:r>
              <a:rPr lang="en-US" sz="2000" dirty="0">
                <a:solidFill>
                  <a:srgbClr val="000000"/>
                </a:solidFill>
                <a:latin typeface="Helvitica"/>
              </a:rPr>
              <a:t>. </a:t>
            </a:r>
            <a:endParaRPr lang="en-US" sz="2000" b="0" dirty="0">
              <a:effectLst/>
              <a:latin typeface="Helvitica"/>
            </a:endParaRPr>
          </a:p>
          <a:p>
            <a:br>
              <a:rPr lang="en-US" sz="2000" b="0" dirty="0">
                <a:effectLst/>
                <a:latin typeface="Helvitica"/>
              </a:rPr>
            </a:br>
            <a:br>
              <a:rPr lang="en-US" sz="2000" b="0" dirty="0">
                <a:effectLst/>
                <a:latin typeface="Helvitica"/>
              </a:rPr>
            </a:br>
            <a:endParaRPr lang="en-US" sz="2000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361006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E193-BF18-4A8E-89B2-5DE31E73AD02}"/>
              </a:ext>
            </a:extLst>
          </p:cNvPr>
          <p:cNvSpPr/>
          <p:nvPr/>
        </p:nvSpPr>
        <p:spPr>
          <a:xfrm>
            <a:off x="6104934" y="619820"/>
            <a:ext cx="2589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Machine Learning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2CFAC-9EB8-4C46-9069-4BA80B38AB64}"/>
              </a:ext>
            </a:extLst>
          </p:cNvPr>
          <p:cNvSpPr/>
          <p:nvPr/>
        </p:nvSpPr>
        <p:spPr>
          <a:xfrm>
            <a:off x="1075853" y="1929308"/>
            <a:ext cx="1004029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Helvitica"/>
              </a:rPr>
              <a:t>In order for a machine to predict gentrification in a policy context it must:</a:t>
            </a:r>
          </a:p>
          <a:p>
            <a:br>
              <a:rPr lang="en-US" b="0" dirty="0">
                <a:effectLst/>
                <a:latin typeface="Helvitica"/>
              </a:rPr>
            </a:br>
            <a:r>
              <a:rPr lang="en-US" dirty="0">
                <a:solidFill>
                  <a:srgbClr val="000000"/>
                </a:solidFill>
                <a:latin typeface="Helvitica"/>
              </a:rPr>
              <a:t>1. Understand the current resource allocation process. </a:t>
            </a:r>
            <a:endParaRPr lang="en-US" b="0" dirty="0">
              <a:effectLst/>
              <a:latin typeface="Helvitica"/>
            </a:endParaRPr>
          </a:p>
          <a:p>
            <a:br>
              <a:rPr lang="en-US" b="0" dirty="0">
                <a:effectLst/>
                <a:latin typeface="Helvitica"/>
              </a:rPr>
            </a:br>
            <a:r>
              <a:rPr lang="en-US" dirty="0">
                <a:solidFill>
                  <a:srgbClr val="000000"/>
                </a:solidFill>
                <a:latin typeface="Helvitica"/>
              </a:rPr>
              <a:t>2. Gather </a:t>
            </a:r>
            <a:r>
              <a:rPr lang="en-US" b="1" dirty="0">
                <a:solidFill>
                  <a:srgbClr val="000000"/>
                </a:solidFill>
                <a:latin typeface="Helvitica"/>
              </a:rPr>
              <a:t>labeled</a:t>
            </a:r>
            <a:r>
              <a:rPr lang="en-US" dirty="0">
                <a:solidFill>
                  <a:srgbClr val="000000"/>
                </a:solidFill>
                <a:latin typeface="Helvitica"/>
              </a:rPr>
              <a:t> data about a ground-</a:t>
            </a:r>
            <a:r>
              <a:rPr lang="en-US" dirty="0" err="1">
                <a:solidFill>
                  <a:srgbClr val="000000"/>
                </a:solidFill>
                <a:latin typeface="Helvitica"/>
              </a:rPr>
              <a:t>truthed</a:t>
            </a:r>
            <a:r>
              <a:rPr lang="en-US" dirty="0">
                <a:solidFill>
                  <a:srgbClr val="000000"/>
                </a:solidFill>
                <a:latin typeface="Helvitica"/>
              </a:rPr>
              <a:t> and relevant outcome.</a:t>
            </a:r>
            <a:endParaRPr lang="en-US" b="0" dirty="0">
              <a:effectLst/>
              <a:latin typeface="Helvitica"/>
            </a:endParaRPr>
          </a:p>
          <a:p>
            <a:br>
              <a:rPr lang="en-US" b="0" dirty="0">
                <a:effectLst/>
                <a:latin typeface="Helvitica"/>
              </a:rPr>
            </a:br>
            <a:r>
              <a:rPr lang="en-US" dirty="0">
                <a:solidFill>
                  <a:srgbClr val="000000"/>
                </a:solidFill>
                <a:latin typeface="Helvitica"/>
              </a:rPr>
              <a:t>3. Gather data that might explain variation in that outcome.</a:t>
            </a:r>
            <a:endParaRPr lang="en-US" b="0" dirty="0">
              <a:effectLst/>
              <a:latin typeface="Helvitica"/>
            </a:endParaRPr>
          </a:p>
          <a:p>
            <a:br>
              <a:rPr lang="en-US" b="0" dirty="0">
                <a:effectLst/>
                <a:latin typeface="Helvitica"/>
              </a:rPr>
            </a:br>
            <a:r>
              <a:rPr lang="en-US" dirty="0">
                <a:solidFill>
                  <a:srgbClr val="000000"/>
                </a:solidFill>
                <a:latin typeface="Helvitica"/>
              </a:rPr>
              <a:t>4. Test predictions for out-of-sample generalizability.</a:t>
            </a:r>
            <a:endParaRPr lang="en-US" b="0" dirty="0">
              <a:effectLst/>
              <a:latin typeface="Helvitica"/>
            </a:endParaRPr>
          </a:p>
          <a:p>
            <a:br>
              <a:rPr lang="en-US" b="0" dirty="0">
                <a:effectLst/>
                <a:latin typeface="Helvitica"/>
              </a:rPr>
            </a:br>
            <a:r>
              <a:rPr lang="en-US" dirty="0">
                <a:solidFill>
                  <a:srgbClr val="000000"/>
                </a:solidFill>
                <a:latin typeface="Helvitica"/>
              </a:rPr>
              <a:t>5. Evaluate whether decision-making guided by the predictions leads to better outcomes compared to the ‘business-as-usual’ approach.</a:t>
            </a:r>
            <a:endParaRPr lang="en-US" b="0" dirty="0">
              <a:effectLst/>
              <a:latin typeface="Helvitica"/>
            </a:endParaRPr>
          </a:p>
          <a:p>
            <a:br>
              <a:rPr lang="en-US" b="0" dirty="0">
                <a:effectLst/>
                <a:latin typeface="Helvitica"/>
              </a:rPr>
            </a:br>
            <a:br>
              <a:rPr lang="en-US" b="0" dirty="0">
                <a:effectLst/>
                <a:latin typeface="Helvitica"/>
              </a:rPr>
            </a:br>
            <a:endParaRPr lang="en-US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258267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9144000" cy="869369"/>
          </a:xfrm>
        </p:spPr>
        <p:txBody>
          <a:bodyPr/>
          <a:lstStyle/>
          <a:p>
            <a:pPr algn="l"/>
            <a:r>
              <a:rPr lang="en-US" dirty="0">
                <a:latin typeface="Helvitica"/>
              </a:rPr>
              <a:t>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1E193-BF18-4A8E-89B2-5DE31E73AD02}"/>
              </a:ext>
            </a:extLst>
          </p:cNvPr>
          <p:cNvSpPr/>
          <p:nvPr/>
        </p:nvSpPr>
        <p:spPr>
          <a:xfrm>
            <a:off x="6104934" y="619820"/>
            <a:ext cx="2589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Helvitica"/>
              </a:rPr>
              <a:t>Machine Learning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2CFAC-9EB8-4C46-9069-4BA80B38AB64}"/>
              </a:ext>
            </a:extLst>
          </p:cNvPr>
          <p:cNvSpPr/>
          <p:nvPr/>
        </p:nvSpPr>
        <p:spPr>
          <a:xfrm>
            <a:off x="289089" y="1929308"/>
            <a:ext cx="1181492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Helvitica"/>
              </a:rPr>
              <a:t>What do machines know about housing policy?</a:t>
            </a:r>
          </a:p>
          <a:p>
            <a:endParaRPr lang="en-US" sz="2200" b="1" dirty="0">
              <a:latin typeface="Helvitica"/>
            </a:endParaRPr>
          </a:p>
          <a:p>
            <a:r>
              <a:rPr lang="en-US" b="1" dirty="0">
                <a:latin typeface="Helvitica"/>
              </a:rPr>
              <a:t>Housing policy goals are complex. </a:t>
            </a:r>
            <a:r>
              <a:rPr lang="en-US" b="1" dirty="0">
                <a:solidFill>
                  <a:srgbClr val="000000"/>
                </a:solidFill>
                <a:latin typeface="Helvitica"/>
              </a:rPr>
              <a:t>What labeled, ground-</a:t>
            </a:r>
            <a:r>
              <a:rPr lang="en-US" b="1" dirty="0" err="1">
                <a:solidFill>
                  <a:srgbClr val="000000"/>
                </a:solidFill>
                <a:latin typeface="Helvitica"/>
              </a:rPr>
              <a:t>truthed</a:t>
            </a:r>
            <a:r>
              <a:rPr lang="en-US" b="1" dirty="0">
                <a:latin typeface="Helvitica"/>
              </a:rPr>
              <a:t> data describe these goals? </a:t>
            </a:r>
          </a:p>
          <a:p>
            <a:endParaRPr lang="en-US" b="1" dirty="0">
              <a:latin typeface="Helvitica"/>
            </a:endParaRPr>
          </a:p>
          <a:p>
            <a:r>
              <a:rPr lang="en-US" dirty="0">
                <a:latin typeface="Helvitica"/>
              </a:rPr>
              <a:t>Mixed-income neighborhood</a:t>
            </a:r>
          </a:p>
          <a:p>
            <a:r>
              <a:rPr lang="en-US" dirty="0">
                <a:latin typeface="Helvitica"/>
              </a:rPr>
              <a:t>Displacement</a:t>
            </a:r>
          </a:p>
          <a:p>
            <a:r>
              <a:rPr lang="en-US" dirty="0">
                <a:latin typeface="Helvitica"/>
              </a:rPr>
              <a:t>Equity</a:t>
            </a:r>
          </a:p>
          <a:p>
            <a:r>
              <a:rPr lang="en-US" dirty="0">
                <a:latin typeface="Helvitica"/>
              </a:rPr>
              <a:t>Fair housing</a:t>
            </a:r>
          </a:p>
          <a:p>
            <a:r>
              <a:rPr lang="en-US" dirty="0">
                <a:latin typeface="Helvitica"/>
              </a:rPr>
              <a:t>Segregation</a:t>
            </a:r>
          </a:p>
          <a:p>
            <a:r>
              <a:rPr lang="en-US" dirty="0">
                <a:latin typeface="Helvitica"/>
              </a:rPr>
              <a:t>Subsidized housing</a:t>
            </a:r>
          </a:p>
          <a:p>
            <a:r>
              <a:rPr lang="en-US" dirty="0">
                <a:latin typeface="Helvitica"/>
              </a:rPr>
              <a:t>Public Housing</a:t>
            </a:r>
          </a:p>
          <a:p>
            <a:r>
              <a:rPr lang="en-US" dirty="0">
                <a:latin typeface="Helvitica"/>
              </a:rPr>
              <a:t>Economic inequality</a:t>
            </a:r>
          </a:p>
          <a:p>
            <a:r>
              <a:rPr lang="en-US" dirty="0">
                <a:latin typeface="Helvitica"/>
              </a:rPr>
              <a:t>Economic mobility</a:t>
            </a: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218685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Helvitica"/>
              </a:rPr>
              <a:t>What do machines know about housing policy?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2CFAC-9EB8-4C46-9069-4BA80B38AB64}"/>
              </a:ext>
            </a:extLst>
          </p:cNvPr>
          <p:cNvSpPr/>
          <p:nvPr/>
        </p:nvSpPr>
        <p:spPr>
          <a:xfrm>
            <a:off x="289089" y="1929308"/>
            <a:ext cx="11814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itica"/>
              </a:rPr>
              <a:t>Instead, we are forced have to use a very limited set of outcomes including:</a:t>
            </a:r>
          </a:p>
          <a:p>
            <a:endParaRPr lang="en-US" b="1" dirty="0">
              <a:latin typeface="Helvitica"/>
            </a:endParaRPr>
          </a:p>
          <a:p>
            <a:r>
              <a:rPr lang="en-US" dirty="0">
                <a:latin typeface="Helvitica"/>
              </a:rPr>
              <a:t>Home prices</a:t>
            </a:r>
          </a:p>
          <a:p>
            <a:r>
              <a:rPr lang="en-US" dirty="0">
                <a:latin typeface="Helvitica"/>
              </a:rPr>
              <a:t>Rents</a:t>
            </a:r>
          </a:p>
          <a:p>
            <a:r>
              <a:rPr lang="en-US" dirty="0">
                <a:latin typeface="Helvitica"/>
              </a:rPr>
              <a:t>Dissimilarity indices</a:t>
            </a:r>
          </a:p>
          <a:p>
            <a:r>
              <a:rPr lang="en-US" dirty="0">
                <a:latin typeface="Helvitica"/>
              </a:rPr>
              <a:t>Tenure</a:t>
            </a:r>
          </a:p>
          <a:p>
            <a:r>
              <a:rPr lang="en-US" dirty="0">
                <a:latin typeface="Helvitica"/>
              </a:rPr>
              <a:t>Evictions</a:t>
            </a:r>
          </a:p>
          <a:p>
            <a:r>
              <a:rPr lang="en-US" dirty="0">
                <a:latin typeface="Helvitica"/>
              </a:rPr>
              <a:t>Permits</a:t>
            </a:r>
          </a:p>
          <a:p>
            <a:r>
              <a:rPr lang="en-US" dirty="0">
                <a:latin typeface="Helvitica"/>
              </a:rPr>
              <a:t>Displacement</a:t>
            </a: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</p:txBody>
      </p:sp>
    </p:spTree>
    <p:extLst>
      <p:ext uri="{BB962C8B-B14F-4D97-AF65-F5344CB8AC3E}">
        <p14:creationId xmlns:p14="http://schemas.microsoft.com/office/powerpoint/2010/main" val="59016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C076-6794-4122-82B0-7ACD8F51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9" y="334742"/>
            <a:ext cx="11417042" cy="8693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latin typeface="Helvitica"/>
              </a:rPr>
              <a:t>A machine-centric approach to gentrification in Nashville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C719-A9BB-486A-BC25-EE417217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31497"/>
            <a:ext cx="420069" cy="3416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B73EE7-CB8C-43E6-9AC1-32FA43F5C0EC}"/>
              </a:ext>
            </a:extLst>
          </p:cNvPr>
          <p:cNvSpPr txBox="1">
            <a:spLocks/>
          </p:cNvSpPr>
          <p:nvPr/>
        </p:nvSpPr>
        <p:spPr>
          <a:xfrm>
            <a:off x="10953945" y="6424366"/>
            <a:ext cx="1150071" cy="34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Helvitica"/>
              </a:rPr>
              <a:t>@</a:t>
            </a:r>
            <a:r>
              <a:rPr lang="en-US" sz="1600" dirty="0" err="1">
                <a:latin typeface="Helvitica"/>
              </a:rPr>
              <a:t>KenSteif</a:t>
            </a:r>
            <a:endParaRPr lang="en-US" sz="1600" dirty="0">
              <a:latin typeface="Helvi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B0141-0D16-4171-9539-E00EDBFEC692}"/>
              </a:ext>
            </a:extLst>
          </p:cNvPr>
          <p:cNvSpPr/>
          <p:nvPr/>
        </p:nvSpPr>
        <p:spPr>
          <a:xfrm>
            <a:off x="289089" y="1612437"/>
            <a:ext cx="1181492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Helvitica"/>
            </a:endParaRPr>
          </a:p>
          <a:p>
            <a:r>
              <a:rPr lang="en-US" dirty="0">
                <a:latin typeface="Helvitica"/>
              </a:rPr>
              <a:t>1. We’ll assume the machine doesn’t know about housing policy. </a:t>
            </a:r>
          </a:p>
          <a:p>
            <a:r>
              <a:rPr lang="en-US" dirty="0">
                <a:latin typeface="Helvitica"/>
              </a:rPr>
              <a:t>2. We’ll assume the machine has a set of generalized </a:t>
            </a:r>
            <a:r>
              <a:rPr lang="en-US" b="1" dirty="0">
                <a:latin typeface="Helvitica"/>
              </a:rPr>
              <a:t>rules</a:t>
            </a:r>
            <a:r>
              <a:rPr lang="en-US" dirty="0">
                <a:latin typeface="Helvitica"/>
              </a:rPr>
              <a:t> or </a:t>
            </a:r>
            <a:r>
              <a:rPr lang="en-US" b="1" dirty="0">
                <a:latin typeface="Helvitica"/>
              </a:rPr>
              <a:t>hypothesis</a:t>
            </a:r>
            <a:r>
              <a:rPr lang="en-US" dirty="0">
                <a:latin typeface="Helvitica"/>
              </a:rPr>
              <a:t> about what gentrification ‘looks like’.</a:t>
            </a:r>
          </a:p>
          <a:p>
            <a:endParaRPr lang="en-US" dirty="0">
              <a:latin typeface="Helvitica"/>
            </a:endParaRPr>
          </a:p>
          <a:p>
            <a:endParaRPr lang="en-US" dirty="0">
              <a:latin typeface="Helvitica"/>
            </a:endParaRPr>
          </a:p>
          <a:p>
            <a:r>
              <a:rPr lang="en-US" sz="2200" b="1" dirty="0">
                <a:latin typeface="Helvitica"/>
              </a:rPr>
              <a:t>Hypothesis 1: </a:t>
            </a:r>
            <a:r>
              <a:rPr lang="en-US" sz="2200" dirty="0">
                <a:latin typeface="Helvitica"/>
              </a:rPr>
              <a:t>Households increasingly prefer urban locations over suburban locations.</a:t>
            </a:r>
          </a:p>
          <a:p>
            <a:endParaRPr lang="en-US" sz="2200" b="1" dirty="0">
              <a:latin typeface="Helvitica"/>
            </a:endParaRPr>
          </a:p>
          <a:p>
            <a:r>
              <a:rPr lang="en-US" sz="2200" b="1" dirty="0">
                <a:latin typeface="Helvitica"/>
              </a:rPr>
              <a:t>Hypothesis 2: </a:t>
            </a:r>
            <a:r>
              <a:rPr lang="en-US" sz="2200" dirty="0">
                <a:latin typeface="Helvitica"/>
              </a:rPr>
              <a:t>Households choose urban locations by trading off their willingness to pay for housing with their preference for accessing urban amenities.</a:t>
            </a:r>
            <a:r>
              <a:rPr lang="en-US" dirty="0">
                <a:latin typeface="Helvi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04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915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Helvitica</vt:lpstr>
      <vt:lpstr>Office Theme</vt:lpstr>
      <vt:lpstr>Teaching the machines about gentrification &amp; equity</vt:lpstr>
      <vt:lpstr>Agenda</vt:lpstr>
      <vt:lpstr>Definitions</vt:lpstr>
      <vt:lpstr>Definitions</vt:lpstr>
      <vt:lpstr>Definitions</vt:lpstr>
      <vt:lpstr>Definitions</vt:lpstr>
      <vt:lpstr>Definitions</vt:lpstr>
      <vt:lpstr>What do machines know about housing policy?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A machine-centric approach to gentrification in Nashville</vt:lpstr>
      <vt:lpstr>Teaching the machines about gentrification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the machines about gentrification &amp; equity</dc:title>
  <dc:creator>kennethsteif</dc:creator>
  <cp:lastModifiedBy>kennethsteif</cp:lastModifiedBy>
  <cp:revision>40</cp:revision>
  <dcterms:created xsi:type="dcterms:W3CDTF">2018-04-09T17:54:24Z</dcterms:created>
  <dcterms:modified xsi:type="dcterms:W3CDTF">2018-04-15T17:35:27Z</dcterms:modified>
</cp:coreProperties>
</file>